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918400" cy="43891200"/>
  <p:notesSz cx="8086725" cy="145811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AEAEA"/>
    <a:srgbClr val="DCDFE6"/>
    <a:srgbClr val="EBFFFF"/>
    <a:srgbClr val="CCFFFF"/>
    <a:srgbClr val="99FFCC"/>
    <a:srgbClr val="990033"/>
    <a:srgbClr val="DDF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0476" autoAdjust="0"/>
  </p:normalViewPr>
  <p:slideViewPr>
    <p:cSldViewPr>
      <p:cViewPr>
        <p:scale>
          <a:sx n="30" d="100"/>
          <a:sy n="30" d="100"/>
        </p:scale>
        <p:origin x="-900" y="-126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Jrodny\Documents\Programs\Cygwin\home\JJrodny\Kello%20Research\Kello\SummerSCSCS\2013-07-03\des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anchor="ctr" anchorCtr="1"/>
          <a:lstStyle/>
          <a:p>
            <a:pPr>
              <a:defRPr/>
            </a:pPr>
            <a:r>
              <a:rPr lang="en-US" dirty="0"/>
              <a:t>XOR </a:t>
            </a:r>
            <a:r>
              <a:rPr lang="en-US" dirty="0" smtClean="0"/>
              <a:t>Performance</a:t>
            </a:r>
            <a:endParaRPr lang="en-US" sz="2000" dirty="0"/>
          </a:p>
        </c:rich>
      </c:tx>
      <c:layout>
        <c:manualLayout>
          <c:xMode val="edge"/>
          <c:yMode val="edge"/>
          <c:x val="0.32486939885526384"/>
          <c:y val="1.492537313432836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Sheet1!$E$32</c:f>
              <c:strCache>
                <c:ptCount val="1"/>
                <c:pt idx="0">
                  <c:v>End</c:v>
                </c:pt>
              </c:strCache>
            </c:strRef>
          </c:tx>
          <c:cat>
            <c:strRef>
              <c:f>Sheet1!$F$16:$H$16</c:f>
              <c:strCache>
                <c:ptCount val="3"/>
                <c:pt idx="0">
                  <c:v>CB ON Reward ON</c:v>
                </c:pt>
                <c:pt idx="1">
                  <c:v>CB OFF</c:v>
                </c:pt>
                <c:pt idx="2">
                  <c:v>CB ON Reward OFF</c:v>
                </c:pt>
              </c:strCache>
            </c:strRef>
          </c:cat>
          <c:val>
            <c:numRef>
              <c:f>Sheet1!$F$32:$H$32</c:f>
              <c:numCache>
                <c:formatCode>General</c:formatCode>
                <c:ptCount val="3"/>
                <c:pt idx="0">
                  <c:v>0.96140000000000003</c:v>
                </c:pt>
                <c:pt idx="1">
                  <c:v>0.89770000000000039</c:v>
                </c:pt>
                <c:pt idx="2">
                  <c:v>0.80689999999999995</c:v>
                </c:pt>
              </c:numCache>
            </c:numRef>
          </c:val>
        </c:ser>
        <c:axId val="56994816"/>
        <c:axId val="57012992"/>
      </c:barChart>
      <c:catAx>
        <c:axId val="56994816"/>
        <c:scaling>
          <c:orientation val="minMax"/>
        </c:scaling>
        <c:axPos val="b"/>
        <c:tickLblPos val="nextTo"/>
        <c:crossAx val="57012992"/>
        <c:crosses val="autoZero"/>
        <c:auto val="1"/>
        <c:lblAlgn val="ctr"/>
        <c:lblOffset val="100"/>
      </c:catAx>
      <c:valAx>
        <c:axId val="57012992"/>
        <c:scaling>
          <c:orientation val="minMax"/>
          <c:max val="1"/>
          <c:min val="0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XOR Perfromance</a:t>
                </a:r>
              </a:p>
              <a:p>
                <a:pPr>
                  <a:defRPr/>
                </a:pPr>
                <a:r>
                  <a:rPr lang="en-US"/>
                  <a:t> (50% = chance)</a:t>
                </a:r>
              </a:p>
            </c:rich>
          </c:tx>
          <c:layout/>
        </c:title>
        <c:numFmt formatCode="0%" sourceLinked="0"/>
        <c:tickLblPos val="nextTo"/>
        <c:crossAx val="56994816"/>
        <c:crosses val="autoZero"/>
        <c:crossBetween val="between"/>
      </c:valAx>
    </c:plotArea>
    <c:plotVisOnly val="1"/>
  </c:chart>
  <c:txPr>
    <a:bodyPr/>
    <a:lstStyle/>
    <a:p>
      <a:pPr>
        <a:defRPr sz="2400"/>
      </a:pPr>
      <a:endParaRPr lang="en-US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Picture 1" descr="bar graph colors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592220" cy="5125166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B7E17-C06E-40E5-B89B-8C921824D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CE395-F695-4627-A97C-60C57EF0B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1757687"/>
            <a:ext cx="7406640" cy="37449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757687"/>
            <a:ext cx="21671280" cy="37449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E09A-71D7-41EC-99D6-9F01A3FA2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67B2-DB8A-4326-9294-071DE62A7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970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48CF4-EC1F-443A-9931-8C9349DF7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0241285"/>
            <a:ext cx="14538960" cy="2896616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10241285"/>
            <a:ext cx="14538960" cy="2896616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B296E-A786-48F2-8AEE-59CE31411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4" y="9824724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4" y="13919201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4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1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4B186-C018-44E1-9AA8-2701A422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2138C-DC03-4BB9-99E2-1608EA66C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4ECF-1963-490C-9D4C-239C51085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6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7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6" y="9184647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D5EA2-82BA-4B72-8BF8-9BB73868B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3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6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19522-127B-4951-9080-D7874F57A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46238" y="1757363"/>
            <a:ext cx="2962751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46238" y="10240963"/>
            <a:ext cx="29627512" cy="289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6238" y="40679688"/>
            <a:ext cx="7681912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438" y="40679688"/>
            <a:ext cx="10425112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838" y="40679688"/>
            <a:ext cx="7681912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AE1DF0-9AB2-4EB6-BE1F-24D727ED1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387850" rtl="0" eaLnBrk="0" fontAlgn="base" hangingPunct="0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4572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9144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3716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8288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325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Raster2 SORC,SINK,RSV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15163800"/>
            <a:ext cx="12933334" cy="5142856"/>
          </a:xfrm>
          <a:prstGeom prst="rect">
            <a:avLst/>
          </a:prstGeom>
        </p:spPr>
      </p:pic>
      <p:sp>
        <p:nvSpPr>
          <p:cNvPr id="2050" name="Rectangle 20"/>
          <p:cNvSpPr>
            <a:spLocks noChangeArrowheads="1"/>
          </p:cNvSpPr>
          <p:nvPr/>
        </p:nvSpPr>
        <p:spPr bwMode="auto">
          <a:xfrm>
            <a:off x="381000" y="6553200"/>
            <a:ext cx="7646988" cy="15636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4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Objective</a:t>
            </a:r>
          </a:p>
        </p:txBody>
      </p:sp>
      <p:sp>
        <p:nvSpPr>
          <p:cNvPr id="2051" name="Rectangle 21"/>
          <p:cNvSpPr>
            <a:spLocks noChangeArrowheads="1"/>
          </p:cNvSpPr>
          <p:nvPr/>
        </p:nvSpPr>
        <p:spPr bwMode="auto">
          <a:xfrm>
            <a:off x="24841200" y="35509200"/>
            <a:ext cx="7620000" cy="15636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4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2052" name="Text Box 32"/>
          <p:cNvSpPr txBox="1">
            <a:spLocks noChangeArrowheads="1"/>
          </p:cNvSpPr>
          <p:nvPr/>
        </p:nvSpPr>
        <p:spPr bwMode="auto">
          <a:xfrm>
            <a:off x="381000" y="8382000"/>
            <a:ext cx="73310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5500" tIns="57750" rIns="115500" bIns="57750">
            <a:spAutoFit/>
          </a:bodyPr>
          <a:lstStyle/>
          <a:p>
            <a:pPr defTabSz="3762375">
              <a:spcBef>
                <a:spcPct val="50000"/>
              </a:spcBef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    Analyze an algorithm that combines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self-regulation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of spike activity.</a:t>
            </a:r>
          </a:p>
          <a:p>
            <a:pPr defTabSz="3762375">
              <a:spcBef>
                <a:spcPct val="50000"/>
              </a:spcBef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    Measure the metastability of a critical branching network that exhibits stable learning of a nonlinear function.</a:t>
            </a:r>
          </a:p>
        </p:txBody>
      </p:sp>
      <p:sp>
        <p:nvSpPr>
          <p:cNvPr id="2061" name="Text Box 46"/>
          <p:cNvSpPr txBox="1">
            <a:spLocks noChangeArrowheads="1"/>
          </p:cNvSpPr>
          <p:nvPr/>
        </p:nvSpPr>
        <p:spPr bwMode="auto">
          <a:xfrm>
            <a:off x="25146000" y="37525325"/>
            <a:ext cx="7239000" cy="531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5500" tIns="57750" rIns="115500" bIns="57750">
            <a:spAutoFit/>
          </a:bodyPr>
          <a:lstStyle/>
          <a:p>
            <a:pPr marL="342900" indent="-34290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References:</a:t>
            </a:r>
          </a:p>
          <a:p>
            <a:pPr marL="342900" indent="-342900">
              <a:buFont typeface="Calibri" pitchFamily="34" charset="0"/>
              <a:buAutoNum type="arabicPeriod"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Kello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C. T. (2013). Critical branching neural networks.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Psychological review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(1), 230.</a:t>
            </a:r>
          </a:p>
          <a:p>
            <a:pPr marL="342900" indent="-342900">
              <a:buFont typeface="Calibri" pitchFamily="34" charset="0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Sasaki, T.,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Matsuki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N., &amp;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Ikegaya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Y. (2007).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Metastability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active CA3 networks.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The Journal of neuroscience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(3), 517-528.</a:t>
            </a:r>
          </a:p>
          <a:p>
            <a:pPr marL="342900" indent="-342900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Acknowledgements:</a:t>
            </a:r>
          </a:p>
          <a:p>
            <a:pPr marL="34290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authors would like to thank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Cognitive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Information Sciences department at the University of California, Merced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their insightful comments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feedback, as well as for funding this research.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20"/>
          <p:cNvSpPr>
            <a:spLocks noChangeArrowheads="1"/>
          </p:cNvSpPr>
          <p:nvPr/>
        </p:nvSpPr>
        <p:spPr bwMode="auto">
          <a:xfrm>
            <a:off x="381000" y="13792200"/>
            <a:ext cx="7646988" cy="15636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4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Neural Spiking Model</a:t>
            </a:r>
          </a:p>
        </p:txBody>
      </p:sp>
      <p:sp>
        <p:nvSpPr>
          <p:cNvPr id="2055" name="Text Box 32"/>
          <p:cNvSpPr txBox="1">
            <a:spLocks noChangeArrowheads="1"/>
          </p:cNvSpPr>
          <p:nvPr/>
        </p:nvSpPr>
        <p:spPr bwMode="auto">
          <a:xfrm>
            <a:off x="381000" y="21183600"/>
            <a:ext cx="7388225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5500" tIns="57750" rIns="115500" bIns="57750">
            <a:spAutoFit/>
          </a:bodyPr>
          <a:lstStyle/>
          <a:p>
            <a:pPr indent="457200" defTabSz="3762375">
              <a:spcBef>
                <a:spcPct val="50000"/>
              </a:spcBef>
              <a:buFont typeface="Arial" charset="0"/>
              <a:buChar char="•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Input bits presented as spatio-temporal spike patterns</a:t>
            </a:r>
          </a:p>
          <a:p>
            <a:pPr indent="457200" defTabSz="3762375">
              <a:spcBef>
                <a:spcPct val="50000"/>
              </a:spcBef>
              <a:buFont typeface="Arial" charset="0"/>
              <a:buChar char="•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Network dynamics have fading memory and nonlinear separation</a:t>
            </a:r>
          </a:p>
          <a:p>
            <a:pPr indent="457200" defTabSz="3762375">
              <a:spcBef>
                <a:spcPct val="50000"/>
              </a:spcBef>
              <a:buFont typeface="Arial" charset="0"/>
              <a:buChar char="•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Synapses are enabled and disabled to self tune towards critical branching</a:t>
            </a:r>
          </a:p>
          <a:p>
            <a:pPr indent="457200" defTabSz="3762375">
              <a:spcBef>
                <a:spcPct val="50000"/>
              </a:spcBef>
              <a:buFont typeface="Arial" charset="0"/>
              <a:buChar char="•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Critical branching implements edge of chaos “computation”</a:t>
            </a:r>
          </a:p>
        </p:txBody>
      </p:sp>
      <p:sp>
        <p:nvSpPr>
          <p:cNvPr id="2056" name="Text Box 32"/>
          <p:cNvSpPr txBox="1">
            <a:spLocks noChangeArrowheads="1"/>
          </p:cNvSpPr>
          <p:nvPr/>
        </p:nvSpPr>
        <p:spPr bwMode="auto">
          <a:xfrm>
            <a:off x="16916400" y="37625338"/>
            <a:ext cx="7388225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5500" tIns="57750" rIns="115500" bIns="57750">
            <a:spAutoFit/>
          </a:bodyPr>
          <a:lstStyle/>
          <a:p>
            <a:pPr indent="457200" defTabSz="3762375">
              <a:spcBef>
                <a:spcPct val="50000"/>
              </a:spcBef>
              <a:buFont typeface="Arial" charset="0"/>
              <a:buChar char="•"/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Fundamental challenge is robustly learning a nonlinear function while maintaining metastable heterogeneous spiking.</a:t>
            </a:r>
          </a:p>
          <a:p>
            <a:pPr indent="457200" defTabSz="3762375">
              <a:spcBef>
                <a:spcPct val="50000"/>
              </a:spcBef>
              <a:buFont typeface="Arial" charset="0"/>
              <a:buChar char="•"/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Here the model exhibits nonstationary statespace movement while maintaining stable, long term learning.</a:t>
            </a:r>
          </a:p>
        </p:txBody>
      </p:sp>
      <p:sp>
        <p:nvSpPr>
          <p:cNvPr id="2057" name="Rectangle 90"/>
          <p:cNvSpPr>
            <a:spLocks noChangeArrowheads="1"/>
          </p:cNvSpPr>
          <p:nvPr/>
        </p:nvSpPr>
        <p:spPr bwMode="auto">
          <a:xfrm>
            <a:off x="0" y="-246063"/>
            <a:ext cx="184150" cy="49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Rectangle 92"/>
          <p:cNvSpPr>
            <a:spLocks noChangeArrowheads="1"/>
          </p:cNvSpPr>
          <p:nvPr/>
        </p:nvSpPr>
        <p:spPr bwMode="auto">
          <a:xfrm>
            <a:off x="0" y="-246063"/>
            <a:ext cx="184150" cy="49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Rectangle 25"/>
          <p:cNvSpPr>
            <a:spLocks noChangeArrowheads="1"/>
          </p:cNvSpPr>
          <p:nvPr/>
        </p:nvSpPr>
        <p:spPr bwMode="auto">
          <a:xfrm>
            <a:off x="16611600" y="35509200"/>
            <a:ext cx="7646988" cy="156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4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</a:p>
        </p:txBody>
      </p:sp>
      <p:sp>
        <p:nvSpPr>
          <p:cNvPr id="2060" name="Rectangle 33"/>
          <p:cNvSpPr>
            <a:spLocks noChangeArrowheads="1"/>
          </p:cNvSpPr>
          <p:nvPr/>
        </p:nvSpPr>
        <p:spPr bwMode="auto">
          <a:xfrm>
            <a:off x="381000" y="26365200"/>
            <a:ext cx="7646988" cy="15636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sz="4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</a:p>
        </p:txBody>
      </p:sp>
      <p:sp>
        <p:nvSpPr>
          <p:cNvPr id="2" name="TextBox 139"/>
          <p:cNvSpPr txBox="1">
            <a:spLocks noChangeArrowheads="1"/>
          </p:cNvSpPr>
          <p:nvPr/>
        </p:nvSpPr>
        <p:spPr bwMode="auto">
          <a:xfrm>
            <a:off x="381000" y="19659600"/>
            <a:ext cx="7388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Figure 1: A. Diagram of the model. Connections are randomly made at a 10% chance for each unit pair at each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arrow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62" name="Rectangle 24"/>
          <p:cNvSpPr>
            <a:spLocks noChangeArrowheads="1"/>
          </p:cNvSpPr>
          <p:nvPr/>
        </p:nvSpPr>
        <p:spPr bwMode="auto">
          <a:xfrm>
            <a:off x="8305800" y="6553200"/>
            <a:ext cx="24231600" cy="15636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4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– Spike Raster Plots and Analysis Methods</a:t>
            </a:r>
            <a:endParaRPr lang="en-US" sz="46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Rectangle 21"/>
          <p:cNvSpPr>
            <a:spLocks noChangeArrowheads="1"/>
          </p:cNvSpPr>
          <p:nvPr/>
        </p:nvSpPr>
        <p:spPr bwMode="auto">
          <a:xfrm>
            <a:off x="152400" y="43281600"/>
            <a:ext cx="326136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Cognitive and Information Sciences Department – University of California, Merced		Contact: jrodny@ucmerced.edu		SCSCS 2013, 3rd Meeting for the Society for Complex Systems in Cognitive Science - Berlin, Germany - July 30, 2013</a:t>
            </a:r>
          </a:p>
        </p:txBody>
      </p:sp>
      <p:sp>
        <p:nvSpPr>
          <p:cNvPr id="2065" name="Text Box 32"/>
          <p:cNvSpPr txBox="1">
            <a:spLocks noChangeArrowheads="1"/>
          </p:cNvSpPr>
          <p:nvPr/>
        </p:nvSpPr>
        <p:spPr bwMode="auto">
          <a:xfrm>
            <a:off x="381000" y="36641087"/>
            <a:ext cx="7388225" cy="648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5500" tIns="57750" rIns="115500" bIns="57750">
            <a:spAutoFit/>
          </a:bodyPr>
          <a:lstStyle/>
          <a:p>
            <a:pPr indent="457200" defTabSz="3762375">
              <a:spcBef>
                <a:spcPct val="50000"/>
              </a:spcBef>
              <a:buFont typeface="Arial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algorithm sets choice of which synapse to enable and disable</a:t>
            </a:r>
          </a:p>
          <a:p>
            <a:pPr indent="457200" defTabSz="3762375">
              <a:spcBef>
                <a:spcPct val="50000"/>
              </a:spcBef>
              <a:buFont typeface="Arial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Sink units have a reward trace that tracks running average of correlation with reward</a:t>
            </a:r>
          </a:p>
          <a:p>
            <a:pPr indent="457200" defTabSz="3762375">
              <a:spcBef>
                <a:spcPct val="50000"/>
              </a:spcBef>
              <a:buFont typeface="Arial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Synapses enabled for units with positive correlation and disabled for units with negative correlation</a:t>
            </a:r>
          </a:p>
          <a:p>
            <a:pPr indent="457200" defTabSz="3762375">
              <a:spcBef>
                <a:spcPct val="50000"/>
              </a:spcBef>
              <a:buFont typeface="Arial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When no positive reward traces available to enable, choose randomly</a:t>
            </a:r>
          </a:p>
        </p:txBody>
      </p:sp>
      <p:pic>
        <p:nvPicPr>
          <p:cNvPr id="2069" name="Picture 145" descr="Kello CB Explana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194000"/>
            <a:ext cx="41910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7" descr="Spike Raster spkscb3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0638" y="8686800"/>
            <a:ext cx="10817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Rectangle 24"/>
          <p:cNvSpPr>
            <a:spLocks noChangeArrowheads="1"/>
          </p:cNvSpPr>
          <p:nvPr/>
        </p:nvSpPr>
        <p:spPr bwMode="auto">
          <a:xfrm>
            <a:off x="8610600" y="35509200"/>
            <a:ext cx="7391400" cy="15636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Further Metastability Results</a:t>
            </a:r>
            <a:endParaRPr lang="en-US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2" name="Picture 165" descr="Paper Gi Similarity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89400" y="8534400"/>
            <a:ext cx="2925763" cy="359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146" descr="Spike Raster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72600" y="8686800"/>
            <a:ext cx="99822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40" descr="XORlogspectra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20200" y="37261800"/>
            <a:ext cx="6324600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TextBox 42"/>
          <p:cNvSpPr txBox="1">
            <a:spLocks noChangeArrowheads="1"/>
          </p:cNvSpPr>
          <p:nvPr/>
        </p:nvSpPr>
        <p:spPr bwMode="auto">
          <a:xfrm>
            <a:off x="9296400" y="12111335"/>
            <a:ext cx="2635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(Sasaki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et. al, 2007)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7" name="TextBox 44"/>
          <p:cNvSpPr txBox="1">
            <a:spLocks noChangeArrowheads="1"/>
          </p:cNvSpPr>
          <p:nvPr/>
        </p:nvSpPr>
        <p:spPr bwMode="auto">
          <a:xfrm>
            <a:off x="29413200" y="12115800"/>
            <a:ext cx="2635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(Sasaki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et. al, 2007)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9583400" y="8534400"/>
            <a:ext cx="0" cy="388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9" name="Picture 145" descr="Kello CB Explanation.PNG"/>
          <p:cNvPicPr>
            <a:picLocks noChangeAspect="1"/>
          </p:cNvPicPr>
          <p:nvPr/>
        </p:nvPicPr>
        <p:blipFill>
          <a:blip r:embed="rId3" cstate="print"/>
          <a:srcRect b="19302"/>
          <a:stretch>
            <a:fillRect/>
          </a:stretch>
        </p:blipFill>
        <p:spPr bwMode="auto">
          <a:xfrm>
            <a:off x="609600" y="28233688"/>
            <a:ext cx="7010400" cy="613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8305800" y="13371513"/>
            <a:ext cx="24231600" cy="15636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4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– Stable Learning</a:t>
            </a:r>
          </a:p>
        </p:txBody>
      </p:sp>
      <p:pic>
        <p:nvPicPr>
          <p:cNvPr id="2084" name="Picture 156" descr="AutoCorrelation CB Off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74800" y="29186188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157" descr="AutoCorrelation CB On Reward Off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12200" y="29241750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158" descr="AutoCorrelation CB On Reward On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73400" y="29224288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7" name="Picture 159" descr="Spike Train 2D PCA Space CB Off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822400" y="23128288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" name="Picture 160" descr="Spike Train 2D PCA Space CB On Reward Off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183600" y="23102888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" name="Picture 161" descr="Spike Train 2D PCA Space CB On Reward On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544800" y="23128288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0" name="Picture 162" descr="Paper PCA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15400" y="29337000"/>
            <a:ext cx="54102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1" name="Picture 163" descr="Paper Spike Train in PCA Space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839200" y="23255288"/>
            <a:ext cx="555625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2" name="TextBox 88"/>
          <p:cNvSpPr txBox="1">
            <a:spLocks noChangeArrowheads="1"/>
          </p:cNvSpPr>
          <p:nvPr/>
        </p:nvSpPr>
        <p:spPr bwMode="auto">
          <a:xfrm>
            <a:off x="9220200" y="27884735"/>
            <a:ext cx="2635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(Sasaki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et. al, 2007)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6" name="TextBox 92"/>
          <p:cNvSpPr txBox="1">
            <a:spLocks noChangeArrowheads="1"/>
          </p:cNvSpPr>
          <p:nvPr/>
        </p:nvSpPr>
        <p:spPr bwMode="auto">
          <a:xfrm>
            <a:off x="9372600" y="33904535"/>
            <a:ext cx="2635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(Sasaki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et. al, 2007)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15011400" y="22783800"/>
            <a:ext cx="0" cy="1165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1" name="Rectangle 24"/>
          <p:cNvSpPr>
            <a:spLocks noChangeArrowheads="1"/>
          </p:cNvSpPr>
          <p:nvPr/>
        </p:nvSpPr>
        <p:spPr bwMode="auto">
          <a:xfrm>
            <a:off x="8305800" y="20650200"/>
            <a:ext cx="24231600" cy="15636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4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Metastability Results – Model Comparison with CA3 Neural Data from Sasaki </a:t>
            </a:r>
            <a:r>
              <a:rPr lang="en-US" sz="4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et. al.</a:t>
            </a:r>
            <a:r>
              <a:rPr lang="en-US" sz="4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(2007)</a:t>
            </a:r>
            <a:endParaRPr lang="en-US" sz="46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7" name="TextBox 139"/>
          <p:cNvSpPr txBox="1">
            <a:spLocks noChangeArrowheads="1"/>
          </p:cNvSpPr>
          <p:nvPr/>
        </p:nvSpPr>
        <p:spPr bwMode="auto">
          <a:xfrm>
            <a:off x="381000" y="34602738"/>
            <a:ext cx="73882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Figure 2: A diagram of the critical branching algorithm (from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Kello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2013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novel addition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(not shown here)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tracking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correlation of each unit’s spikes with reward value on sink units.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08" name="Group 99"/>
          <p:cNvGrpSpPr>
            <a:grpSpLocks/>
          </p:cNvGrpSpPr>
          <p:nvPr/>
        </p:nvGrpSpPr>
        <p:grpSpPr bwMode="auto">
          <a:xfrm>
            <a:off x="2209800" y="1295400"/>
            <a:ext cx="28498800" cy="5541963"/>
            <a:chOff x="4495800" y="1295400"/>
            <a:chExt cx="28497646" cy="5541963"/>
          </a:xfrm>
        </p:grpSpPr>
        <p:sp>
          <p:nvSpPr>
            <p:cNvPr id="2113" name="Rectangle 19"/>
            <p:cNvSpPr>
              <a:spLocks noChangeArrowheads="1"/>
            </p:cNvSpPr>
            <p:nvPr/>
          </p:nvSpPr>
          <p:spPr bwMode="auto">
            <a:xfrm>
              <a:off x="4495800" y="1295400"/>
              <a:ext cx="18440400" cy="554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5500" tIns="57750" rIns="115500" bIns="57750" anchor="ctr"/>
            <a:lstStyle/>
            <a:p>
              <a:pPr algn="ctr" defTabSz="3762375"/>
              <a:r>
                <a:rPr lang="en-US" sz="7200" b="1">
                  <a:latin typeface="Times New Roman" pitchFamily="18" charset="0"/>
                  <a:cs typeface="Times New Roman" pitchFamily="18" charset="0"/>
                </a:rPr>
                <a:t>Self‐Tuning to Reward and the Edge of Chaos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  <a:p>
              <a:pPr algn="ctr" defTabSz="3762375"/>
              <a:r>
                <a:rPr lang="en-US" sz="4900" i="1">
                  <a:latin typeface="Times New Roman" pitchFamily="18" charset="0"/>
                  <a:cs typeface="Times New Roman" pitchFamily="18" charset="0"/>
                </a:rPr>
                <a:t>Jeffrey J. Rodny, and Christopher T. Kello</a:t>
              </a:r>
            </a:p>
            <a:p>
              <a:pPr algn="ctr" defTabSz="3762375"/>
              <a:r>
                <a:rPr lang="en-US" sz="4900" i="1">
                  <a:latin typeface="Times New Roman" pitchFamily="18" charset="0"/>
                  <a:cs typeface="Times New Roman" pitchFamily="18" charset="0"/>
                </a:rPr>
                <a:t>Cognitive and Information Sciences,</a:t>
              </a:r>
            </a:p>
            <a:p>
              <a:pPr algn="ctr" defTabSz="3762375"/>
              <a:r>
                <a:rPr lang="en-US" sz="4900" i="1">
                  <a:latin typeface="Times New Roman" pitchFamily="18" charset="0"/>
                  <a:cs typeface="Times New Roman" pitchFamily="18" charset="0"/>
                </a:rPr>
                <a:t>University of California, Merced</a:t>
              </a:r>
            </a:p>
          </p:txBody>
        </p:sp>
        <p:pic>
          <p:nvPicPr>
            <p:cNvPr id="2114" name="Picture 19" descr="2006+-+2007+UC+Merced+logo.jpg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4734973" y="2286000"/>
              <a:ext cx="8258473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09" name="Picture 100" descr="main_header_uncrop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24200" y="381000"/>
            <a:ext cx="166528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66"/>
          <p:cNvGrpSpPr/>
          <p:nvPr/>
        </p:nvGrpSpPr>
        <p:grpSpPr>
          <a:xfrm>
            <a:off x="2209800" y="15697200"/>
            <a:ext cx="3200400" cy="3733800"/>
            <a:chOff x="381000" y="15773400"/>
            <a:chExt cx="3200400" cy="3733800"/>
          </a:xfrm>
        </p:grpSpPr>
        <p:sp>
          <p:nvSpPr>
            <p:cNvPr id="60" name="Oval 59"/>
            <p:cNvSpPr/>
            <p:nvPr/>
          </p:nvSpPr>
          <p:spPr bwMode="auto">
            <a:xfrm>
              <a:off x="1085850" y="18669000"/>
              <a:ext cx="1790700" cy="838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15500" tIns="57750" rIns="115500" bIns="57750" anchor="ctr">
              <a:normAutofit fontScale="40000" lnSpcReduction="20000"/>
            </a:bodyPr>
            <a:lstStyle/>
            <a:p>
              <a:pPr algn="ctr" defTabSz="3762375">
                <a:defRPr/>
              </a:pPr>
              <a:r>
                <a:rPr lang="en-US" sz="4600" b="1" dirty="0">
                  <a:latin typeface="Times New Roman" pitchFamily="18" charset="0"/>
                  <a:cs typeface="Times New Roman" pitchFamily="18" charset="0"/>
                </a:rPr>
                <a:t>SOURCE</a:t>
              </a:r>
            </a:p>
            <a:p>
              <a:pPr algn="ctr" defTabSz="3762375">
                <a:defRPr/>
              </a:pPr>
              <a:r>
                <a:rPr lang="en-US" sz="4600" b="1" dirty="0">
                  <a:latin typeface="Times New Roman" pitchFamily="18" charset="0"/>
                  <a:cs typeface="Times New Roman" pitchFamily="18" charset="0"/>
                </a:rPr>
                <a:t>(40 units)</a:t>
              </a: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381000" y="17145000"/>
              <a:ext cx="3200400" cy="9906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15500" tIns="57750" rIns="115500" bIns="57750" anchor="ctr">
              <a:normAutofit fontScale="47500" lnSpcReduction="20000"/>
            </a:bodyPr>
            <a:lstStyle/>
            <a:p>
              <a:pPr algn="ctr" defTabSz="3762375">
                <a:defRPr/>
              </a:pPr>
              <a:r>
                <a:rPr lang="en-US" sz="4600" b="1" dirty="0">
                  <a:latin typeface="Times New Roman" pitchFamily="18" charset="0"/>
                  <a:cs typeface="Times New Roman" pitchFamily="18" charset="0"/>
                </a:rPr>
                <a:t>RESERVOIR</a:t>
              </a:r>
            </a:p>
            <a:p>
              <a:pPr algn="ctr" defTabSz="3762375">
                <a:defRPr/>
              </a:pPr>
              <a:r>
                <a:rPr lang="en-US" sz="4600" b="1" dirty="0">
                  <a:latin typeface="Times New Roman" pitchFamily="18" charset="0"/>
                  <a:cs typeface="Times New Roman" pitchFamily="18" charset="0"/>
                </a:rPr>
                <a:t>(3000 units)</a:t>
              </a: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914400" y="15773400"/>
              <a:ext cx="2133600" cy="838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15500" tIns="57750" rIns="115500" bIns="57750" anchor="ctr">
              <a:normAutofit fontScale="40000" lnSpcReduction="20000"/>
            </a:bodyPr>
            <a:lstStyle/>
            <a:p>
              <a:pPr algn="ctr" defTabSz="3762375">
                <a:defRPr/>
              </a:pPr>
              <a:r>
                <a:rPr lang="en-US" sz="4600" b="1" dirty="0">
                  <a:latin typeface="Times New Roman" pitchFamily="18" charset="0"/>
                  <a:cs typeface="Times New Roman" pitchFamily="18" charset="0"/>
                </a:rPr>
                <a:t>SINK</a:t>
              </a:r>
            </a:p>
            <a:p>
              <a:pPr algn="ctr" defTabSz="3762375">
                <a:defRPr/>
              </a:pPr>
              <a:r>
                <a:rPr lang="en-US" sz="4600" b="1" dirty="0">
                  <a:latin typeface="Times New Roman" pitchFamily="18" charset="0"/>
                  <a:cs typeface="Times New Roman" pitchFamily="18" charset="0"/>
                </a:rPr>
                <a:t>(100 units)</a:t>
              </a:r>
            </a:p>
          </p:txBody>
        </p:sp>
        <p:cxnSp>
          <p:nvCxnSpPr>
            <p:cNvPr id="69" name="Straight Arrow Connector 68"/>
            <p:cNvCxnSpPr>
              <a:stCxn id="60" idx="0"/>
            </p:cNvCxnSpPr>
            <p:nvPr/>
          </p:nvCxnSpPr>
          <p:spPr>
            <a:xfrm flipV="1">
              <a:off x="1981200" y="18135600"/>
              <a:ext cx="0" cy="5334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63" idx="0"/>
            </p:cNvCxnSpPr>
            <p:nvPr/>
          </p:nvCxnSpPr>
          <p:spPr>
            <a:xfrm flipV="1">
              <a:off x="1981200" y="16611600"/>
              <a:ext cx="0" cy="5334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urved Connector 161"/>
            <p:cNvCxnSpPr>
              <a:stCxn id="63" idx="5"/>
              <a:endCxn id="63" idx="7"/>
            </p:cNvCxnSpPr>
            <p:nvPr/>
          </p:nvCxnSpPr>
          <p:spPr>
            <a:xfrm rot="5400000" flipH="1">
              <a:off x="2762250" y="17640301"/>
              <a:ext cx="701675" cy="12700"/>
            </a:xfrm>
            <a:prstGeom prst="curvedConnector5">
              <a:avLst>
                <a:gd name="adj1" fmla="val -79777"/>
                <a:gd name="adj2" fmla="val -4409545"/>
                <a:gd name="adj3" fmla="val 179777"/>
              </a:avLst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12" name="Picture 184" descr="Performance over time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27398385" y="15321883"/>
            <a:ext cx="5315504" cy="48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76"/>
          <p:cNvSpPr/>
          <p:nvPr/>
        </p:nvSpPr>
        <p:spPr bwMode="auto">
          <a:xfrm>
            <a:off x="10599740" y="18761075"/>
            <a:ext cx="104772" cy="4445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115500" tIns="57750" rIns="115500" bIns="57750" rtlCol="0" anchor="ctr"/>
          <a:lstStyle/>
          <a:p>
            <a:pPr algn="ctr" defTabSz="3762375"/>
            <a:endParaRPr lang="en-US" sz="4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0499725" y="19202400"/>
            <a:ext cx="104772" cy="4127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115500" tIns="57750" rIns="115500" bIns="57750" rtlCol="0" anchor="ctr"/>
          <a:lstStyle/>
          <a:p>
            <a:pPr algn="ctr" defTabSz="3762375"/>
            <a:endParaRPr lang="en-US" sz="4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0896600" y="16668752"/>
            <a:ext cx="104772" cy="103424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115500" tIns="57750" rIns="115500" bIns="57750" rtlCol="0" anchor="ctr"/>
          <a:lstStyle/>
          <a:p>
            <a:pPr algn="ctr" defTabSz="3762375"/>
            <a:endParaRPr lang="en-US" sz="4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0896600" y="15575753"/>
            <a:ext cx="104772" cy="109378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115500" tIns="57750" rIns="115500" bIns="57750" rtlCol="0" anchor="ctr"/>
          <a:lstStyle/>
          <a:p>
            <a:pPr algn="ctr" defTabSz="3762375"/>
            <a:endParaRPr lang="en-US" sz="4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0702928" y="17710151"/>
            <a:ext cx="104772" cy="105092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115500" tIns="57750" rIns="115500" bIns="57750" rtlCol="0" anchor="ctr"/>
          <a:lstStyle/>
          <a:p>
            <a:pPr algn="ctr" defTabSz="3762375"/>
            <a:endParaRPr lang="en-US" sz="4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10807703" y="17710150"/>
            <a:ext cx="104772" cy="105092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115500" tIns="57750" rIns="115500" bIns="57750" rtlCol="0" anchor="ctr"/>
          <a:lstStyle/>
          <a:p>
            <a:pPr algn="ctr" defTabSz="3762375"/>
            <a:endParaRPr lang="en-US" sz="4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363200" y="15087600"/>
            <a:ext cx="20313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Target( t ) = XOR( t - 3, t - 4 )</a:t>
            </a:r>
          </a:p>
          <a:p>
            <a:r>
              <a:rPr lang="en-US" sz="1100" dirty="0" smtClean="0"/>
              <a:t>XOR( 1, 0 ) = 1</a:t>
            </a:r>
            <a:endParaRPr lang="en-US" sz="1100" dirty="0"/>
          </a:p>
        </p:txBody>
      </p:sp>
      <p:graphicFrame>
        <p:nvGraphicFramePr>
          <p:cNvPr id="70" name="Chart 69"/>
          <p:cNvGraphicFramePr/>
          <p:nvPr/>
        </p:nvGraphicFramePr>
        <p:xfrm>
          <a:off x="20650200" y="15316200"/>
          <a:ext cx="6324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F81BD"/>
      </a:dk2>
      <a:lt2>
        <a:srgbClr val="EEECE1"/>
      </a:lt2>
      <a:accent1>
        <a:srgbClr val="1F497D"/>
      </a:accent1>
      <a:accent2>
        <a:srgbClr val="FFC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>
          <a:solidFill>
            <a:schemeClr val="tx1"/>
          </a:solidFill>
          <a:miter lim="800000"/>
          <a:headEnd/>
          <a:tailEnd/>
        </a:ln>
      </a:spPr>
      <a:bodyPr wrap="none" lIns="115500" tIns="57750" rIns="115500" bIns="57750" anchor="ctr"/>
      <a:lstStyle>
        <a:defPPr algn="ctr" defTabSz="3762375">
          <a:defRPr sz="4600" b="1">
            <a:solidFill>
              <a:schemeClr val="bg1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10695</TotalTime>
  <Words>435</Words>
  <Application>Microsoft Office PowerPoint</Application>
  <PresentationFormat>Custom</PresentationFormat>
  <Paragraphs>49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Graphicsland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to make a scientific poster</dc:title>
  <dc:subject>How To Make A Scientific Poster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JJrodny</cp:lastModifiedBy>
  <cp:revision>88</cp:revision>
  <dcterms:created xsi:type="dcterms:W3CDTF">2004-07-27T21:05:42Z</dcterms:created>
  <dcterms:modified xsi:type="dcterms:W3CDTF">2013-08-17T12:35:09Z</dcterms:modified>
  <cp:category>templates for scientific poster</cp:category>
</cp:coreProperties>
</file>